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omments/modernComment_101_598EFE96.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9" r:id="rId3"/>
    <p:sldId id="257" r:id="rId4"/>
    <p:sldId id="264" r:id="rId5"/>
    <p:sldId id="280" r:id="rId6"/>
    <p:sldId id="286" r:id="rId7"/>
    <p:sldId id="266" r:id="rId8"/>
    <p:sldId id="272" r:id="rId9"/>
    <p:sldId id="287" r:id="rId10"/>
    <p:sldId id="282" r:id="rId11"/>
    <p:sldId id="283" r:id="rId12"/>
    <p:sldId id="285" r:id="rId13"/>
    <p:sldId id="284" r:id="rId14"/>
    <p:sldId id="279" r:id="rId15"/>
    <p:sldId id="275" r:id="rId16"/>
    <p:sldId id="27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7AB6DCC-ED10-B8C4-CD49-46609A22D50B}" name="Riyaben Kanubhai  Patel" initials="RKP" userId="S::2829317@vikes.csuohio.edu::bdc4b2b1-90f5-4de2-8af2-fdd4277ad1f2"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840"/>
  </p:normalViewPr>
  <p:slideViewPr>
    <p:cSldViewPr snapToGrid="0" snapToObjects="1">
      <p:cViewPr>
        <p:scale>
          <a:sx n="109" d="100"/>
          <a:sy n="109" d="100"/>
        </p:scale>
        <p:origin x="680"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8/10/relationships/authors" Target="authors.xml"/></Relationships>
</file>

<file path=ppt/comments/modernComment_101_598EFE96.xml><?xml version="1.0" encoding="utf-8"?>
<p188:cmLst xmlns:a="http://schemas.openxmlformats.org/drawingml/2006/main" xmlns:r="http://schemas.openxmlformats.org/officeDocument/2006/relationships" xmlns:p188="http://schemas.microsoft.com/office/powerpoint/2018/8/main">
  <p188:cm id="{88FD0ECA-55E0-4846-8CF7-0FC39AE24BF0}" authorId="{17AB6DCC-ED10-B8C4-CD49-46609A22D50B}" created="2022-03-31T04:17:41.637">
    <ac:deMkLst xmlns:ac="http://schemas.microsoft.com/office/drawing/2013/main/command">
      <pc:docMk xmlns:pc="http://schemas.microsoft.com/office/powerpoint/2013/main/command"/>
      <pc:sldMk xmlns:pc="http://schemas.microsoft.com/office/powerpoint/2013/main/command" cId="1502543510" sldId="257"/>
      <ac:spMk id="3" creationId="{13ADB3C3-8A70-004F-A763-BB0137BFA832}"/>
    </ac:deMkLst>
    <p188:txBody>
      <a:bodyPr/>
      <a:lstStyle/>
      <a:p>
        <a:r>
          <a:rPr lang="en-US"/>
          <a:t>All the configuration is done through Cherokee-Admin, a beautiful and powerful web interface.
</a:t>
        </a:r>
      </a:p>
    </p188:txBody>
  </p188:cm>
  <p188:cm id="{C7DA5875-CA83-B042-905B-6C74398B79AF}" authorId="{17AB6DCC-ED10-B8C4-CD49-46609A22D50B}" created="2022-03-31T04:17:58.212">
    <ac:deMkLst xmlns:ac="http://schemas.microsoft.com/office/drawing/2013/main/command">
      <pc:docMk xmlns:pc="http://schemas.microsoft.com/office/powerpoint/2013/main/command"/>
      <pc:sldMk xmlns:pc="http://schemas.microsoft.com/office/powerpoint/2013/main/command" cId="1502543510" sldId="257"/>
      <ac:spMk id="3" creationId="{13ADB3C3-8A70-004F-A763-BB0137BFA832}"/>
    </ac:deMkLst>
    <p188:txBody>
      <a:bodyPr/>
      <a:lstStyle/>
      <a:p>
        <a:r>
          <a:rPr lang="en-US"/>
          <a:t>Modern Technologies
Cherokee supports the most widespread Web technologies: FastCGI, SCGI, PHP, uWSGI, SSI, CGI, LDAP, TLS/SSL, HTTP proxying, video streaming, content caching, traffic shaping, etc.</a:t>
        </a:r>
      </a:p>
    </p188:txBody>
  </p188:cm>
  <p188:cm id="{474ED343-0255-8944-BAAC-092C72F8B94D}" authorId="{17AB6DCC-ED10-B8C4-CD49-46609A22D50B}" created="2022-03-31T04:18:24.609">
    <pc:sldMkLst xmlns:pc="http://schemas.microsoft.com/office/powerpoint/2013/main/command">
      <pc:docMk/>
      <pc:sldMk cId="1502543510" sldId="257"/>
    </pc:sldMkLst>
    <p188:txBody>
      <a:bodyPr/>
      <a:lstStyle/>
      <a:p>
        <a:r>
          <a:rPr lang="en-US"/>
          <a:t>Cross Platform
Cherokee runs on Linux, Mac OS X, Solaris, and BSD.</a:t>
        </a:r>
      </a:p>
    </p188:txBody>
  </p188:cm>
</p188:cmLst>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jpeg>
</file>

<file path=ppt/media/image2.png>
</file>

<file path=ppt/media/image3.png>
</file>

<file path=ppt/media/image4.jpeg>
</file>

<file path=ppt/media/image5.pn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11/28/22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11/28/22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11/28/22</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7.jpe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Desktop/Website/New/Group5-Oops-Project/Docs/Simple%20Test%20Plan.pdf"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microsoft.com/office/2018/10/relationships/comments" Target="../comments/modernComment_101_598EFE9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E84DA83-7722-DD40-A50A-5D7489957B1F}"/>
              </a:ext>
            </a:extLst>
          </p:cNvPr>
          <p:cNvSpPr>
            <a:spLocks noGrp="1"/>
          </p:cNvSpPr>
          <p:nvPr>
            <p:ph type="subTitle" idx="1"/>
          </p:nvPr>
        </p:nvSpPr>
        <p:spPr>
          <a:xfrm>
            <a:off x="1334815" y="1583162"/>
            <a:ext cx="5712778" cy="1252429"/>
          </a:xfrm>
        </p:spPr>
        <p:txBody>
          <a:bodyPr>
            <a:normAutofit/>
          </a:bodyPr>
          <a:lstStyle/>
          <a:p>
            <a:pPr algn="l"/>
            <a:r>
              <a:rPr lang="en-US" b="1" cap="none" dirty="0"/>
              <a:t>CIS634 – Object Oriented Software Engineering</a:t>
            </a:r>
          </a:p>
          <a:p>
            <a:pPr algn="l"/>
            <a:r>
              <a:rPr lang="en-US" b="1" cap="none" dirty="0"/>
              <a:t>Instructor</a:t>
            </a:r>
            <a:r>
              <a:rPr lang="en-US" cap="none" dirty="0"/>
              <a:t>: </a:t>
            </a:r>
            <a:r>
              <a:rPr lang="en-US" cap="none" dirty="0" err="1"/>
              <a:t>Weidong</a:t>
            </a:r>
            <a:r>
              <a:rPr lang="en-US" cap="none" dirty="0"/>
              <a:t> </a:t>
            </a:r>
            <a:r>
              <a:rPr lang="en-US" cap="none" dirty="0" err="1"/>
              <a:t>Xiong</a:t>
            </a:r>
            <a:endParaRPr lang="en-US" cap="none" dirty="0"/>
          </a:p>
        </p:txBody>
      </p:sp>
      <p:sp>
        <p:nvSpPr>
          <p:cNvPr id="4" name="Subtitle 2">
            <a:extLst>
              <a:ext uri="{FF2B5EF4-FFF2-40B4-BE49-F238E27FC236}">
                <a16:creationId xmlns:a16="http://schemas.microsoft.com/office/drawing/2014/main" id="{5F41893B-626B-F346-A464-31FAD5318997}"/>
              </a:ext>
            </a:extLst>
          </p:cNvPr>
          <p:cNvSpPr txBox="1">
            <a:spLocks/>
          </p:cNvSpPr>
          <p:nvPr/>
        </p:nvSpPr>
        <p:spPr>
          <a:xfrm>
            <a:off x="1334815" y="2622911"/>
            <a:ext cx="6720003" cy="1793403"/>
          </a:xfrm>
          <a:prstGeom prst="rect">
            <a:avLst/>
          </a:prstGeom>
        </p:spPr>
        <p:txBody>
          <a:bodyPr vert="horz" lIns="91440" tIns="45720" rIns="91440" bIns="45720" rtlCol="0">
            <a:noAutofit/>
          </a:bodyPr>
          <a:lstStyle>
            <a:lvl1pPr marL="0" indent="0" algn="ctr" defTabSz="914400" rtl="0" eaLnBrk="1" latinLnBrk="0" hangingPunct="1">
              <a:lnSpc>
                <a:spcPct val="120000"/>
              </a:lnSpc>
              <a:spcBef>
                <a:spcPts val="1000"/>
              </a:spcBef>
              <a:buClr>
                <a:schemeClr val="tx1"/>
              </a:buClr>
              <a:buFont typeface="Arial" panose="020B0604020202020204" pitchFamily="34" charset="0"/>
              <a:buNone/>
              <a:defRPr sz="2200" kern="1200" cap="all" baseline="0">
                <a:solidFill>
                  <a:schemeClr val="bg1">
                    <a:lumMod val="50000"/>
                  </a:schemeClr>
                </a:solidFill>
                <a:effectLst/>
                <a:latin typeface="+mn-lt"/>
                <a:ea typeface="+mn-ea"/>
                <a:cs typeface="+mn-cs"/>
              </a:defRPr>
            </a:lvl1pPr>
            <a:lvl2pPr marL="457200" indent="0" algn="ctr" defTabSz="914400" rtl="0" eaLnBrk="1" latinLnBrk="0" hangingPunct="1">
              <a:lnSpc>
                <a:spcPct val="120000"/>
              </a:lnSpc>
              <a:spcBef>
                <a:spcPts val="500"/>
              </a:spcBef>
              <a:buClr>
                <a:schemeClr val="tx1"/>
              </a:buClr>
              <a:buFont typeface="Arial" panose="020B0604020202020204" pitchFamily="34" charset="0"/>
              <a:buNone/>
              <a:defRPr sz="2000" kern="1200" cap="all" baseline="0">
                <a:solidFill>
                  <a:schemeClr val="tx1"/>
                </a:solidFill>
                <a:effectLst/>
                <a:latin typeface="+mn-lt"/>
                <a:ea typeface="+mn-ea"/>
                <a:cs typeface="+mn-cs"/>
              </a:defRPr>
            </a:lvl2pPr>
            <a:lvl3pPr marL="914400" indent="0" algn="ctr" defTabSz="914400" rtl="0" eaLnBrk="1" latinLnBrk="0" hangingPunct="1">
              <a:lnSpc>
                <a:spcPct val="120000"/>
              </a:lnSpc>
              <a:spcBef>
                <a:spcPts val="500"/>
              </a:spcBef>
              <a:buClr>
                <a:schemeClr val="tx1"/>
              </a:buClr>
              <a:buFont typeface="Arial" panose="020B0604020202020204" pitchFamily="34" charset="0"/>
              <a:buNone/>
              <a:defRPr sz="1800" kern="1200" cap="all" baseline="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buClr>
                <a:schemeClr val="tx1"/>
              </a:buClr>
              <a:buFont typeface="Arial" panose="020B0604020202020204" pitchFamily="34" charset="0"/>
              <a:buNone/>
              <a:defRPr sz="1600" kern="1200" cap="all" baseline="0">
                <a:solidFill>
                  <a:schemeClr val="tx1"/>
                </a:solidFill>
                <a:effectLst/>
                <a:latin typeface="+mn-lt"/>
                <a:ea typeface="+mn-ea"/>
                <a:cs typeface="+mn-cs"/>
              </a:defRPr>
            </a:lvl9pPr>
          </a:lstStyle>
          <a:p>
            <a:r>
              <a:rPr lang="en-US" sz="4000" cap="none" dirty="0"/>
              <a:t>Topic</a:t>
            </a:r>
            <a:r>
              <a:rPr lang="en-US" sz="4000" dirty="0"/>
              <a:t>:-</a:t>
            </a:r>
            <a:r>
              <a:rPr lang="en-US" sz="4000" cap="none" dirty="0"/>
              <a:t>Restaurant Management System</a:t>
            </a:r>
            <a:endParaRPr lang="en-US" sz="4000" dirty="0"/>
          </a:p>
        </p:txBody>
      </p:sp>
      <p:pic>
        <p:nvPicPr>
          <p:cNvPr id="5" name="Picture 4" descr="Logo, company name&#10;&#10;Description automatically generated">
            <a:extLst>
              <a:ext uri="{FF2B5EF4-FFF2-40B4-BE49-F238E27FC236}">
                <a16:creationId xmlns:a16="http://schemas.microsoft.com/office/drawing/2014/main" id="{2638DE17-0135-2144-A02F-825E7E14D29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55174" y="298204"/>
            <a:ext cx="2536826" cy="2569915"/>
          </a:xfrm>
          <a:prstGeom prst="rect">
            <a:avLst/>
          </a:prstGeom>
        </p:spPr>
      </p:pic>
      <p:sp>
        <p:nvSpPr>
          <p:cNvPr id="2" name="TextBox 1">
            <a:extLst>
              <a:ext uri="{FF2B5EF4-FFF2-40B4-BE49-F238E27FC236}">
                <a16:creationId xmlns:a16="http://schemas.microsoft.com/office/drawing/2014/main" id="{D876A765-3513-CE6A-7283-6744BAA7D388}"/>
              </a:ext>
            </a:extLst>
          </p:cNvPr>
          <p:cNvSpPr txBox="1"/>
          <p:nvPr/>
        </p:nvSpPr>
        <p:spPr>
          <a:xfrm>
            <a:off x="1334815" y="4300700"/>
            <a:ext cx="2717795" cy="1477328"/>
          </a:xfrm>
          <a:prstGeom prst="rect">
            <a:avLst/>
          </a:prstGeom>
          <a:noFill/>
        </p:spPr>
        <p:txBody>
          <a:bodyPr wrap="none" rtlCol="0">
            <a:spAutoFit/>
          </a:bodyPr>
          <a:lstStyle/>
          <a:p>
            <a:r>
              <a:rPr lang="en-US" b="1" i="0" u="none" strike="noStrike" dirty="0">
                <a:solidFill>
                  <a:schemeClr val="bg1">
                    <a:lumMod val="50000"/>
                  </a:schemeClr>
                </a:solidFill>
                <a:effectLst/>
              </a:rPr>
              <a:t>Presented by:</a:t>
            </a:r>
          </a:p>
          <a:p>
            <a:r>
              <a:rPr lang="en-US" b="0" i="0" u="none" strike="noStrike" dirty="0">
                <a:solidFill>
                  <a:schemeClr val="bg1">
                    <a:lumMod val="50000"/>
                  </a:schemeClr>
                </a:solidFill>
                <a:effectLst/>
              </a:rPr>
              <a:t>Patel </a:t>
            </a:r>
            <a:r>
              <a:rPr lang="en-US" b="0" i="0" u="none" strike="noStrike" dirty="0" err="1">
                <a:solidFill>
                  <a:schemeClr val="bg1">
                    <a:lumMod val="50000"/>
                  </a:schemeClr>
                </a:solidFill>
                <a:effectLst/>
              </a:rPr>
              <a:t>Riyaben</a:t>
            </a:r>
            <a:endParaRPr lang="en-US" b="0" i="0" u="none" strike="noStrike" dirty="0">
              <a:solidFill>
                <a:schemeClr val="bg1">
                  <a:lumMod val="50000"/>
                </a:schemeClr>
              </a:solidFill>
              <a:effectLst/>
            </a:endParaRPr>
          </a:p>
          <a:p>
            <a:r>
              <a:rPr lang="en-US" dirty="0">
                <a:solidFill>
                  <a:schemeClr val="bg1">
                    <a:lumMod val="50000"/>
                  </a:schemeClr>
                </a:solidFill>
              </a:rPr>
              <a:t>Bhavana </a:t>
            </a:r>
            <a:r>
              <a:rPr lang="en-US" dirty="0" err="1">
                <a:solidFill>
                  <a:schemeClr val="bg1">
                    <a:lumMod val="50000"/>
                  </a:schemeClr>
                </a:solidFill>
              </a:rPr>
              <a:t>Tedlapalli</a:t>
            </a:r>
            <a:r>
              <a:rPr lang="en-US" dirty="0">
                <a:solidFill>
                  <a:schemeClr val="bg1">
                    <a:lumMod val="50000"/>
                  </a:schemeClr>
                </a:solidFill>
              </a:rPr>
              <a:t> </a:t>
            </a:r>
          </a:p>
          <a:p>
            <a:r>
              <a:rPr lang="en-US" dirty="0">
                <a:solidFill>
                  <a:schemeClr val="bg1">
                    <a:lumMod val="50000"/>
                  </a:schemeClr>
                </a:solidFill>
              </a:rPr>
              <a:t>Sravan </a:t>
            </a:r>
            <a:r>
              <a:rPr lang="en-US" dirty="0" err="1">
                <a:solidFill>
                  <a:schemeClr val="bg1">
                    <a:lumMod val="50000"/>
                  </a:schemeClr>
                </a:solidFill>
              </a:rPr>
              <a:t>kumar</a:t>
            </a:r>
            <a:r>
              <a:rPr lang="en-US" dirty="0">
                <a:solidFill>
                  <a:schemeClr val="bg1">
                    <a:lumMod val="50000"/>
                  </a:schemeClr>
                </a:solidFill>
              </a:rPr>
              <a:t> </a:t>
            </a:r>
            <a:r>
              <a:rPr lang="en-US" dirty="0" err="1">
                <a:solidFill>
                  <a:schemeClr val="bg1">
                    <a:lumMod val="50000"/>
                  </a:schemeClr>
                </a:solidFill>
              </a:rPr>
              <a:t>Singupuram</a:t>
            </a:r>
            <a:r>
              <a:rPr lang="en-US" dirty="0">
                <a:solidFill>
                  <a:schemeClr val="bg1">
                    <a:lumMod val="50000"/>
                  </a:schemeClr>
                </a:solidFill>
              </a:rPr>
              <a:t> </a:t>
            </a:r>
          </a:p>
          <a:p>
            <a:r>
              <a:rPr lang="en-US" dirty="0">
                <a:solidFill>
                  <a:schemeClr val="bg1">
                    <a:lumMod val="50000"/>
                  </a:schemeClr>
                </a:solidFill>
              </a:rPr>
              <a:t>Calvin Raj Namburi </a:t>
            </a:r>
          </a:p>
        </p:txBody>
      </p:sp>
    </p:spTree>
    <p:extLst>
      <p:ext uri="{BB962C8B-B14F-4D97-AF65-F5344CB8AC3E}">
        <p14:creationId xmlns:p14="http://schemas.microsoft.com/office/powerpoint/2010/main" val="6684903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p:txBody>
          <a:bodyPr/>
          <a:lstStyle/>
          <a:p>
            <a:r>
              <a:rPr lang="en-US" cap="none" dirty="0"/>
              <a:t>Sign In Page</a:t>
            </a:r>
          </a:p>
        </p:txBody>
      </p:sp>
      <p:pic>
        <p:nvPicPr>
          <p:cNvPr id="4" name="Content Placeholder 3">
            <a:extLst>
              <a:ext uri="{FF2B5EF4-FFF2-40B4-BE49-F238E27FC236}">
                <a16:creationId xmlns:a16="http://schemas.microsoft.com/office/drawing/2014/main" id="{F0B21625-407C-202B-D122-D9BF35511695}"/>
              </a:ext>
            </a:extLst>
          </p:cNvPr>
          <p:cNvPicPr>
            <a:picLocks noGrp="1" noChangeAspect="1"/>
          </p:cNvPicPr>
          <p:nvPr>
            <p:ph sz="quarter" idx="13"/>
          </p:nvPr>
        </p:nvPicPr>
        <p:blipFill>
          <a:blip r:embed="rId2"/>
          <a:stretch>
            <a:fillRect/>
          </a:stretch>
        </p:blipFill>
        <p:spPr>
          <a:xfrm>
            <a:off x="3051713" y="2366963"/>
            <a:ext cx="6088574" cy="3424237"/>
          </a:xfrm>
          <a:prstGeom prst="rect">
            <a:avLst/>
          </a:prstGeom>
        </p:spPr>
      </p:pic>
    </p:spTree>
    <p:extLst>
      <p:ext uri="{BB962C8B-B14F-4D97-AF65-F5344CB8AC3E}">
        <p14:creationId xmlns:p14="http://schemas.microsoft.com/office/powerpoint/2010/main" val="1903310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8DABDCBA-3483-4395-986B-AF2A223F69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83" name="Picture 2">
            <a:extLst>
              <a:ext uri="{FF2B5EF4-FFF2-40B4-BE49-F238E27FC236}">
                <a16:creationId xmlns:a16="http://schemas.microsoft.com/office/drawing/2014/main" id="{E5DDAE72-2BA0-4D3D-A316-7BF1A514B77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3"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6264166-76AF-362B-C080-CED8064F5341}"/>
              </a:ext>
            </a:extLst>
          </p:cNvPr>
          <p:cNvSpPr txBox="1"/>
          <p:nvPr/>
        </p:nvSpPr>
        <p:spPr>
          <a:xfrm>
            <a:off x="643463" y="640831"/>
            <a:ext cx="3352128" cy="1573863"/>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3200" kern="1200" cap="all" baseline="0" dirty="0">
                <a:solidFill>
                  <a:schemeClr val="tx1"/>
                </a:solidFill>
                <a:effectLst/>
                <a:latin typeface="+mj-lt"/>
                <a:ea typeface="+mj-ea"/>
                <a:cs typeface="+mj-cs"/>
              </a:rPr>
              <a:t>Home Page</a:t>
            </a:r>
          </a:p>
        </p:txBody>
      </p:sp>
      <p:pic>
        <p:nvPicPr>
          <p:cNvPr id="5" name="Content Placeholder 3" descr="A screenshot of a computer&#10;&#10;Description automatically generated">
            <a:extLst>
              <a:ext uri="{FF2B5EF4-FFF2-40B4-BE49-F238E27FC236}">
                <a16:creationId xmlns:a16="http://schemas.microsoft.com/office/drawing/2014/main" id="{96ECC950-FD5F-3E0A-4DEF-4D5325E03B79}"/>
              </a:ext>
            </a:extLst>
          </p:cNvPr>
          <p:cNvPicPr>
            <a:picLocks noChangeAspect="1"/>
          </p:cNvPicPr>
          <p:nvPr/>
        </p:nvPicPr>
        <p:blipFill>
          <a:blip r:embed="rId3"/>
          <a:stretch>
            <a:fillRect/>
          </a:stretch>
        </p:blipFill>
        <p:spPr>
          <a:xfrm>
            <a:off x="6185064" y="3931849"/>
            <a:ext cx="4307690" cy="2423074"/>
          </a:xfrm>
          <a:prstGeom prst="roundRect">
            <a:avLst>
              <a:gd name="adj" fmla="val 0"/>
            </a:avLst>
          </a:prstGeom>
          <a:ln w="82550" cap="sq">
            <a:noFill/>
            <a:miter lim="800000"/>
          </a:ln>
          <a:effectLst/>
          <a:scene3d>
            <a:camera prst="orthographicFront"/>
            <a:lightRig rig="threePt" dir="t">
              <a:rot lat="0" lon="0" rev="2700000"/>
            </a:lightRig>
          </a:scene3d>
          <a:sp3d contourW="6350">
            <a:bevelT h="38100"/>
            <a:contourClr>
              <a:srgbClr val="C0C0C0"/>
            </a:contourClr>
          </a:sp3d>
        </p:spPr>
      </p:pic>
      <p:pic>
        <p:nvPicPr>
          <p:cNvPr id="3074" name="Picture 2" descr="A screenshot of a computer&#10;&#10;Description automatically generated with medium confidence">
            <a:extLst>
              <a:ext uri="{FF2B5EF4-FFF2-40B4-BE49-F238E27FC236}">
                <a16:creationId xmlns:a16="http://schemas.microsoft.com/office/drawing/2014/main" id="{1A0FCEF1-AF2B-B80F-6E18-47DAEB0C716E}"/>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321244" y="1158900"/>
            <a:ext cx="4035330" cy="2269872"/>
          </a:xfrm>
          <a:prstGeom prst="roundRect">
            <a:avLst>
              <a:gd name="adj" fmla="val 0"/>
            </a:avLst>
          </a:prstGeom>
          <a:noFill/>
          <a:ln w="82550" cap="sq">
            <a:noFill/>
            <a:miter lim="800000"/>
          </a:ln>
          <a:effectLst/>
          <a:extLst>
            <a:ext uri="{909E8E84-426E-40DD-AFC4-6F175D3DCCD1}">
              <a14:hiddenFill xmlns:a14="http://schemas.microsoft.com/office/drawing/2010/main">
                <a:solidFill>
                  <a:srgbClr val="FFFFFF"/>
                </a:solidFill>
              </a14:hiddenFill>
            </a:ext>
          </a:extLst>
        </p:spPr>
      </p:pic>
      <p:pic>
        <p:nvPicPr>
          <p:cNvPr id="4" name="Content Placeholder 3" descr="A screenshot of a video game&#10;&#10;Description automatically generated with medium confidence">
            <a:extLst>
              <a:ext uri="{FF2B5EF4-FFF2-40B4-BE49-F238E27FC236}">
                <a16:creationId xmlns:a16="http://schemas.microsoft.com/office/drawing/2014/main" id="{4DEF69FD-FC3C-EC4C-3AF6-846A6DA55CAF}"/>
              </a:ext>
            </a:extLst>
          </p:cNvPr>
          <p:cNvPicPr>
            <a:picLocks noChangeAspect="1"/>
          </p:cNvPicPr>
          <p:nvPr/>
        </p:nvPicPr>
        <p:blipFill>
          <a:blip r:embed="rId5"/>
          <a:stretch>
            <a:fillRect/>
          </a:stretch>
        </p:blipFill>
        <p:spPr>
          <a:xfrm>
            <a:off x="1032865" y="2293836"/>
            <a:ext cx="4035329" cy="2269871"/>
          </a:xfrm>
          <a:prstGeom prst="roundRect">
            <a:avLst>
              <a:gd name="adj" fmla="val 0"/>
            </a:avLst>
          </a:prstGeom>
          <a:ln w="82550" cap="sq">
            <a:noFill/>
            <a:miter lim="800000"/>
          </a:ln>
          <a:effectLst/>
          <a:scene3d>
            <a:camera prst="orthographicFront"/>
            <a:lightRig rig="threePt" dir="t">
              <a:rot lat="0" lon="0" rev="2700000"/>
            </a:lightRig>
          </a:scene3d>
          <a:sp3d contourW="6350">
            <a:bevelT h="38100"/>
            <a:contourClr>
              <a:srgbClr val="C0C0C0"/>
            </a:contourClr>
          </a:sp3d>
        </p:spPr>
      </p:pic>
      <p:pic>
        <p:nvPicPr>
          <p:cNvPr id="3085" name="Picture 3084">
            <a:extLst>
              <a:ext uri="{FF2B5EF4-FFF2-40B4-BE49-F238E27FC236}">
                <a16:creationId xmlns:a16="http://schemas.microsoft.com/office/drawing/2014/main" id="{B92E0FD1-8437-4082-8DD6-4623B4D0C5B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l="33526"/>
          <a:stretch/>
        </p:blipFill>
        <p:spPr>
          <a:xfrm>
            <a:off x="4087504" y="0"/>
            <a:ext cx="8104496" cy="6858000"/>
          </a:xfrm>
          <a:prstGeom prst="rect">
            <a:avLst/>
          </a:prstGeom>
        </p:spPr>
      </p:pic>
    </p:spTree>
    <p:extLst>
      <p:ext uri="{BB962C8B-B14F-4D97-AF65-F5344CB8AC3E}">
        <p14:creationId xmlns:p14="http://schemas.microsoft.com/office/powerpoint/2010/main" val="4187744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p:txBody>
          <a:bodyPr>
            <a:normAutofit/>
          </a:bodyPr>
          <a:lstStyle/>
          <a:p>
            <a:r>
              <a:rPr lang="en-US" sz="4400" cap="none" dirty="0"/>
              <a:t>Testimonials</a:t>
            </a:r>
          </a:p>
        </p:txBody>
      </p:sp>
      <p:pic>
        <p:nvPicPr>
          <p:cNvPr id="2050" name="Picture 2">
            <a:extLst>
              <a:ext uri="{FF2B5EF4-FFF2-40B4-BE49-F238E27FC236}">
                <a16:creationId xmlns:a16="http://schemas.microsoft.com/office/drawing/2014/main" id="{D46D3CAE-C50B-2D8B-8A68-0DCDB7EFBE7D}"/>
              </a:ext>
            </a:extLst>
          </p:cNvPr>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3052234" y="2366963"/>
            <a:ext cx="6087532" cy="3424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1892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8"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22" name="Rectangle 21">
            <a:extLst>
              <a:ext uri="{FF2B5EF4-FFF2-40B4-BE49-F238E27FC236}">
                <a16:creationId xmlns:a16="http://schemas.microsoft.com/office/drawing/2014/main" id="{31CA2540-FD07-4286-91E4-8D0DE4E50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a:xfrm>
            <a:off x="276520" y="1533143"/>
            <a:ext cx="4328819" cy="2509213"/>
          </a:xfrm>
        </p:spPr>
        <p:txBody>
          <a:bodyPr vert="horz" lIns="91440" tIns="45720" rIns="91440" bIns="45720" rtlCol="0" anchor="b">
            <a:normAutofit/>
          </a:bodyPr>
          <a:lstStyle/>
          <a:p>
            <a:r>
              <a:rPr lang="en-US" sz="4800" dirty="0"/>
              <a:t>Menu Page</a:t>
            </a:r>
          </a:p>
        </p:txBody>
      </p:sp>
      <p:pic>
        <p:nvPicPr>
          <p:cNvPr id="24" name="Picture 23">
            <a:extLst>
              <a:ext uri="{FF2B5EF4-FFF2-40B4-BE49-F238E27FC236}">
                <a16:creationId xmlns:a16="http://schemas.microsoft.com/office/drawing/2014/main" id="{214924F5-CDC2-4DFA-82F3-4843ADD678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55295" t="89389" r="26987" b="24"/>
          <a:stretch/>
        </p:blipFill>
        <p:spPr>
          <a:xfrm flipH="1">
            <a:off x="0" y="-1"/>
            <a:ext cx="2596444" cy="872709"/>
          </a:xfrm>
          <a:prstGeom prst="rect">
            <a:avLst/>
          </a:prstGeom>
        </p:spPr>
      </p:pic>
      <p:pic>
        <p:nvPicPr>
          <p:cNvPr id="26" name="Picture 25">
            <a:extLst>
              <a:ext uri="{FF2B5EF4-FFF2-40B4-BE49-F238E27FC236}">
                <a16:creationId xmlns:a16="http://schemas.microsoft.com/office/drawing/2014/main" id="{AED59812-6820-446C-B994-0D059C97DC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91927" t="72411" b="13751"/>
          <a:stretch/>
        </p:blipFill>
        <p:spPr>
          <a:xfrm>
            <a:off x="10473994" y="5564567"/>
            <a:ext cx="1341545" cy="1293433"/>
          </a:xfrm>
          <a:custGeom>
            <a:avLst/>
            <a:gdLst>
              <a:gd name="connsiteX0" fmla="*/ 0 w 1341545"/>
              <a:gd name="connsiteY0" fmla="*/ 0 h 1293433"/>
              <a:gd name="connsiteX1" fmla="*/ 1341545 w 1341545"/>
              <a:gd name="connsiteY1" fmla="*/ 0 h 1293433"/>
              <a:gd name="connsiteX2" fmla="*/ 1341545 w 1341545"/>
              <a:gd name="connsiteY2" fmla="*/ 1293433 h 1293433"/>
              <a:gd name="connsiteX3" fmla="*/ 150847 w 1341545"/>
              <a:gd name="connsiteY3" fmla="*/ 1293433 h 1293433"/>
              <a:gd name="connsiteX4" fmla="*/ 66240 w 1341545"/>
              <a:gd name="connsiteY4" fmla="*/ 1183451 h 1293433"/>
              <a:gd name="connsiteX5" fmla="*/ 0 w 1341545"/>
              <a:gd name="connsiteY5" fmla="*/ 1061841 h 1293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545" h="1293433">
                <a:moveTo>
                  <a:pt x="0" y="0"/>
                </a:moveTo>
                <a:lnTo>
                  <a:pt x="1341545" y="0"/>
                </a:lnTo>
                <a:lnTo>
                  <a:pt x="1341545" y="1293433"/>
                </a:lnTo>
                <a:lnTo>
                  <a:pt x="150847" y="1293433"/>
                </a:lnTo>
                <a:lnTo>
                  <a:pt x="66240" y="1183451"/>
                </a:lnTo>
                <a:lnTo>
                  <a:pt x="0" y="1061841"/>
                </a:lnTo>
                <a:close/>
              </a:path>
            </a:pathLst>
          </a:custGeom>
        </p:spPr>
      </p:pic>
      <p:pic>
        <p:nvPicPr>
          <p:cNvPr id="28" name="Picture 27">
            <a:extLst>
              <a:ext uri="{FF2B5EF4-FFF2-40B4-BE49-F238E27FC236}">
                <a16:creationId xmlns:a16="http://schemas.microsoft.com/office/drawing/2014/main" id="{E844ED7C-1917-40D8-8B42-1B1C27BC5A5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3623" t="43915" r="1" b="18252"/>
          <a:stretch/>
        </p:blipFill>
        <p:spPr>
          <a:xfrm flipH="1">
            <a:off x="0" y="3142319"/>
            <a:ext cx="4605339" cy="3715682"/>
          </a:xfrm>
          <a:prstGeom prst="rect">
            <a:avLst/>
          </a:prstGeom>
        </p:spPr>
      </p:pic>
      <p:pic>
        <p:nvPicPr>
          <p:cNvPr id="1026" name="Picture 2">
            <a:extLst>
              <a:ext uri="{FF2B5EF4-FFF2-40B4-BE49-F238E27FC236}">
                <a16:creationId xmlns:a16="http://schemas.microsoft.com/office/drawing/2014/main" id="{343AA37E-4194-C989-5CC7-95766D3AF3C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12762" y="1272209"/>
            <a:ext cx="6498974" cy="47310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00077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AB03B-CE88-15C9-7278-D1A99E51517B}"/>
              </a:ext>
            </a:extLst>
          </p:cNvPr>
          <p:cNvSpPr>
            <a:spLocks noGrp="1"/>
          </p:cNvSpPr>
          <p:nvPr>
            <p:ph type="title"/>
          </p:nvPr>
        </p:nvSpPr>
        <p:spPr/>
        <p:txBody>
          <a:bodyPr/>
          <a:lstStyle/>
          <a:p>
            <a:r>
              <a:rPr lang="en-US" cap="none" dirty="0"/>
              <a:t>Testing</a:t>
            </a:r>
          </a:p>
        </p:txBody>
      </p:sp>
      <p:sp>
        <p:nvSpPr>
          <p:cNvPr id="5" name="TextBox 4">
            <a:extLst>
              <a:ext uri="{FF2B5EF4-FFF2-40B4-BE49-F238E27FC236}">
                <a16:creationId xmlns:a16="http://schemas.microsoft.com/office/drawing/2014/main" id="{93A9B526-D8C4-ADA0-7983-0FDCD563BC61}"/>
              </a:ext>
            </a:extLst>
          </p:cNvPr>
          <p:cNvSpPr txBox="1"/>
          <p:nvPr/>
        </p:nvSpPr>
        <p:spPr>
          <a:xfrm>
            <a:off x="755374" y="1997839"/>
            <a:ext cx="9521687" cy="1754326"/>
          </a:xfrm>
          <a:prstGeom prst="rect">
            <a:avLst/>
          </a:prstGeom>
          <a:noFill/>
        </p:spPr>
        <p:txBody>
          <a:bodyPr wrap="square">
            <a:spAutoFit/>
          </a:bodyPr>
          <a:lstStyle/>
          <a:p>
            <a:pPr marL="285750" indent="-285750">
              <a:buFont typeface="Arial" panose="020B0604020202020204" pitchFamily="34" charset="0"/>
              <a:buChar char="•"/>
            </a:pPr>
            <a:r>
              <a:rPr lang="en-US" dirty="0">
                <a:effectLst/>
                <a:latin typeface="Times New Roman" panose="02020603050405020304" pitchFamily="18" charset="0"/>
              </a:rPr>
              <a:t>The test environment for tools is before running the python shell and compiling the </a:t>
            </a:r>
            <a:r>
              <a:rPr lang="en-US" dirty="0" err="1">
                <a:effectLst/>
                <a:latin typeface="Times New Roman" panose="02020603050405020304" pitchFamily="18" charset="0"/>
              </a:rPr>
              <a:t>app.py</a:t>
            </a:r>
            <a:r>
              <a:rPr lang="en-US" dirty="0">
                <a:effectLst/>
                <a:latin typeface="Times New Roman" panose="02020603050405020304" pitchFamily="18" charset="0"/>
              </a:rPr>
              <a:t>, we need to make sure whether the MySQL database is up and running. And then we can compile the </a:t>
            </a:r>
            <a:r>
              <a:rPr lang="en-US" dirty="0" err="1">
                <a:effectLst/>
                <a:latin typeface="Times New Roman" panose="02020603050405020304" pitchFamily="18" charset="0"/>
              </a:rPr>
              <a:t>app.py</a:t>
            </a:r>
            <a:r>
              <a:rPr lang="en-US" dirty="0">
                <a:effectLst/>
                <a:latin typeface="Times New Roman" panose="02020603050405020304" pitchFamily="18" charset="0"/>
              </a:rPr>
              <a:t> and wait for the localhost:5000 and the webpage starts running. There we can login, signup and then go deep into the website to see the Menu, testimonials and adding items to cart, etc. </a:t>
            </a:r>
          </a:p>
          <a:p>
            <a:pPr marL="285750" indent="-285750">
              <a:buFont typeface="Arial" panose="020B0604020202020204" pitchFamily="34" charset="0"/>
              <a:buChar char="•"/>
            </a:pPr>
            <a:r>
              <a:rPr lang="en-US" dirty="0">
                <a:effectLst/>
                <a:latin typeface="Times New Roman" panose="02020603050405020304" pitchFamily="18" charset="0"/>
              </a:rPr>
              <a:t>Coming to Hardware we need to make sure MySQL and python are installed in the admin’s laptop and make sure the internet connection is stable. </a:t>
            </a:r>
          </a:p>
        </p:txBody>
      </p:sp>
    </p:spTree>
    <p:extLst>
      <p:ext uri="{BB962C8B-B14F-4D97-AF65-F5344CB8AC3E}">
        <p14:creationId xmlns:p14="http://schemas.microsoft.com/office/powerpoint/2010/main" val="8894609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9C695-0C52-7C82-EBEA-B1E32D525752}"/>
              </a:ext>
            </a:extLst>
          </p:cNvPr>
          <p:cNvSpPr>
            <a:spLocks noGrp="1"/>
          </p:cNvSpPr>
          <p:nvPr>
            <p:ph type="title"/>
          </p:nvPr>
        </p:nvSpPr>
        <p:spPr>
          <a:xfrm>
            <a:off x="655357" y="700515"/>
            <a:ext cx="10364451" cy="1596177"/>
          </a:xfrm>
        </p:spPr>
        <p:txBody>
          <a:bodyPr/>
          <a:lstStyle/>
          <a:p>
            <a:r>
              <a:rPr lang="en-US" cap="none" dirty="0"/>
              <a:t>Testing</a:t>
            </a:r>
          </a:p>
        </p:txBody>
      </p:sp>
      <p:sp>
        <p:nvSpPr>
          <p:cNvPr id="6" name="TextBox 5">
            <a:extLst>
              <a:ext uri="{FF2B5EF4-FFF2-40B4-BE49-F238E27FC236}">
                <a16:creationId xmlns:a16="http://schemas.microsoft.com/office/drawing/2014/main" id="{EED84DA3-DC58-B27E-3ED6-49B90FD213FB}"/>
              </a:ext>
            </a:extLst>
          </p:cNvPr>
          <p:cNvSpPr txBox="1"/>
          <p:nvPr/>
        </p:nvSpPr>
        <p:spPr>
          <a:xfrm>
            <a:off x="3051313" y="3105835"/>
            <a:ext cx="6102626" cy="369332"/>
          </a:xfrm>
          <a:prstGeom prst="rect">
            <a:avLst/>
          </a:prstGeom>
          <a:noFill/>
        </p:spPr>
        <p:txBody>
          <a:bodyPr wrap="square">
            <a:spAutoFit/>
          </a:bodyPr>
          <a:lstStyle/>
          <a:p>
            <a:r>
              <a:rPr lang="en-US" dirty="0">
                <a:hlinkClick r:id="rId2"/>
              </a:rPr>
              <a:t>Testing file</a:t>
            </a:r>
            <a:endParaRPr lang="en-US" dirty="0"/>
          </a:p>
        </p:txBody>
      </p:sp>
    </p:spTree>
    <p:extLst>
      <p:ext uri="{BB962C8B-B14F-4D97-AF65-F5344CB8AC3E}">
        <p14:creationId xmlns:p14="http://schemas.microsoft.com/office/powerpoint/2010/main" val="2946953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52CE620-EFBB-F8F0-50BA-EF5CBADEAEEE}"/>
              </a:ext>
            </a:extLst>
          </p:cNvPr>
          <p:cNvSpPr/>
          <p:nvPr/>
        </p:nvSpPr>
        <p:spPr>
          <a:xfrm rot="20911866">
            <a:off x="2387021" y="2382499"/>
            <a:ext cx="6949880" cy="1938992"/>
          </a:xfrm>
          <a:prstGeom prst="rect">
            <a:avLst/>
          </a:prstGeom>
          <a:noFill/>
        </p:spPr>
        <p:txBody>
          <a:bodyPr wrap="square" lIns="91440" tIns="45720" rIns="91440" bIns="45720">
            <a:spAutoFit/>
          </a:bodyPr>
          <a:lstStyle/>
          <a:p>
            <a:pPr algn="ctr"/>
            <a:r>
              <a:rPr lang="en-US" sz="12000" dirty="0">
                <a:ln w="0">
                  <a:solidFill>
                    <a:schemeClr val="bg1">
                      <a:lumMod val="85000"/>
                    </a:schemeClr>
                  </a:solidFill>
                </a:ln>
                <a:solidFill>
                  <a:schemeClr val="tx1">
                    <a:lumMod val="50000"/>
                    <a:lumOff val="50000"/>
                  </a:schemeClr>
                </a:solidFill>
                <a:effectLst>
                  <a:glow rad="63500">
                    <a:schemeClr val="bg1">
                      <a:lumMod val="85000"/>
                      <a:alpha val="40000"/>
                    </a:schemeClr>
                  </a:glow>
                  <a:reflection blurRad="6350" stA="53000" endA="300" endPos="35500" dir="5400000" sy="-90000" algn="bl" rotWithShape="0"/>
                </a:effectLst>
              </a:rPr>
              <a:t>Thank</a:t>
            </a:r>
            <a:r>
              <a:rPr lang="en-US" sz="12000" dirty="0">
                <a:ln w="0">
                  <a:solidFill>
                    <a:schemeClr val="bg1">
                      <a:lumMod val="85000"/>
                    </a:schemeClr>
                  </a:solidFill>
                </a:ln>
                <a:gradFill>
                  <a:gsLst>
                    <a:gs pos="0">
                      <a:schemeClr val="accent5">
                        <a:lumMod val="50000"/>
                      </a:schemeClr>
                    </a:gs>
                    <a:gs pos="50000">
                      <a:schemeClr val="accent5"/>
                    </a:gs>
                    <a:gs pos="100000">
                      <a:schemeClr val="accent5">
                        <a:lumMod val="60000"/>
                        <a:lumOff val="40000"/>
                      </a:schemeClr>
                    </a:gs>
                  </a:gsLst>
                  <a:lin ang="5400000"/>
                </a:gradFill>
                <a:effectLst>
                  <a:glow rad="63500">
                    <a:schemeClr val="bg1">
                      <a:lumMod val="85000"/>
                      <a:alpha val="40000"/>
                    </a:schemeClr>
                  </a:glow>
                  <a:reflection blurRad="6350" stA="53000" endA="300" endPos="35500" dir="5400000" sy="-90000" algn="bl" rotWithShape="0"/>
                </a:effectLst>
              </a:rPr>
              <a:t> </a:t>
            </a:r>
            <a:r>
              <a:rPr lang="en-US" sz="12000" dirty="0">
                <a:ln w="0">
                  <a:solidFill>
                    <a:schemeClr val="bg1">
                      <a:lumMod val="85000"/>
                    </a:schemeClr>
                  </a:solidFill>
                </a:ln>
                <a:solidFill>
                  <a:schemeClr val="tx1">
                    <a:lumMod val="50000"/>
                    <a:lumOff val="50000"/>
                  </a:schemeClr>
                </a:solidFill>
                <a:effectLst>
                  <a:glow rad="63500">
                    <a:schemeClr val="bg1">
                      <a:lumMod val="85000"/>
                      <a:alpha val="40000"/>
                    </a:schemeClr>
                  </a:glow>
                  <a:reflection blurRad="6350" stA="53000" endA="300" endPos="35500" dir="5400000" sy="-90000" algn="bl" rotWithShape="0"/>
                </a:effectLst>
              </a:rPr>
              <a:t>You</a:t>
            </a:r>
          </a:p>
        </p:txBody>
      </p:sp>
    </p:spTree>
    <p:extLst>
      <p:ext uri="{BB962C8B-B14F-4D97-AF65-F5344CB8AC3E}">
        <p14:creationId xmlns:p14="http://schemas.microsoft.com/office/powerpoint/2010/main" val="2612835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4E426-C648-5F41-B753-38944B675019}"/>
              </a:ext>
            </a:extLst>
          </p:cNvPr>
          <p:cNvSpPr>
            <a:spLocks noGrp="1"/>
          </p:cNvSpPr>
          <p:nvPr>
            <p:ph type="title"/>
          </p:nvPr>
        </p:nvSpPr>
        <p:spPr/>
        <p:txBody>
          <a:bodyPr/>
          <a:lstStyle/>
          <a:p>
            <a:r>
              <a:rPr lang="en-US" cap="none" dirty="0"/>
              <a:t>Introduction</a:t>
            </a:r>
          </a:p>
        </p:txBody>
      </p:sp>
      <p:sp>
        <p:nvSpPr>
          <p:cNvPr id="3" name="Content Placeholder 2">
            <a:extLst>
              <a:ext uri="{FF2B5EF4-FFF2-40B4-BE49-F238E27FC236}">
                <a16:creationId xmlns:a16="http://schemas.microsoft.com/office/drawing/2014/main" id="{6468A333-F70A-7045-A7D1-86369B95AA20}"/>
              </a:ext>
            </a:extLst>
          </p:cNvPr>
          <p:cNvSpPr>
            <a:spLocks noGrp="1"/>
          </p:cNvSpPr>
          <p:nvPr>
            <p:ph sz="quarter" idx="13"/>
          </p:nvPr>
        </p:nvSpPr>
        <p:spPr>
          <a:xfrm>
            <a:off x="913774" y="2367092"/>
            <a:ext cx="10363826" cy="3759387"/>
          </a:xfrm>
        </p:spPr>
        <p:txBody>
          <a:bodyPr>
            <a:normAutofit/>
          </a:bodyPr>
          <a:lstStyle/>
          <a:p>
            <a:pPr marL="457200" lvl="0" indent="-342900" algn="l" rtl="0">
              <a:spcBef>
                <a:spcPts val="0"/>
              </a:spcBef>
              <a:spcAft>
                <a:spcPts val="0"/>
              </a:spcAft>
              <a:buSzPts val="1800"/>
              <a:buChar char="•"/>
            </a:pPr>
            <a:r>
              <a:rPr lang="en-IN" dirty="0"/>
              <a:t>This is project is mainly about understanding real time objectives of the Object-Oriented Software Engineering. </a:t>
            </a:r>
          </a:p>
          <a:p>
            <a:pPr marL="457200" lvl="0" indent="-342900" algn="l" rtl="0">
              <a:spcBef>
                <a:spcPts val="0"/>
              </a:spcBef>
              <a:spcAft>
                <a:spcPts val="0"/>
              </a:spcAft>
              <a:buSzPts val="1800"/>
              <a:buChar char="•"/>
            </a:pPr>
            <a:r>
              <a:rPr lang="en-IN" dirty="0"/>
              <a:t>We have developed a Restaurant Management system.</a:t>
            </a:r>
          </a:p>
          <a:p>
            <a:pPr marL="457200" lvl="0" indent="-342900" algn="l" rtl="0">
              <a:spcBef>
                <a:spcPts val="0"/>
              </a:spcBef>
              <a:spcAft>
                <a:spcPts val="0"/>
              </a:spcAft>
              <a:buSzPts val="1800"/>
              <a:buChar char="•"/>
            </a:pPr>
            <a:r>
              <a:rPr lang="en-IN" dirty="0"/>
              <a:t>We have followed Agile Methodology for building this project.</a:t>
            </a:r>
          </a:p>
          <a:p>
            <a:pPr marL="0" indent="0">
              <a:buNone/>
            </a:pPr>
            <a:endParaRPr lang="en-US" cap="none" dirty="0"/>
          </a:p>
        </p:txBody>
      </p:sp>
    </p:spTree>
    <p:extLst>
      <p:ext uri="{BB962C8B-B14F-4D97-AF65-F5344CB8AC3E}">
        <p14:creationId xmlns:p14="http://schemas.microsoft.com/office/powerpoint/2010/main" val="4904283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3ADB3C3-8A70-004F-A763-BB0137BFA832}"/>
              </a:ext>
            </a:extLst>
          </p:cNvPr>
          <p:cNvSpPr>
            <a:spLocks noGrp="1"/>
          </p:cNvSpPr>
          <p:nvPr>
            <p:ph sz="quarter" idx="13"/>
          </p:nvPr>
        </p:nvSpPr>
        <p:spPr>
          <a:xfrm>
            <a:off x="914087" y="1716946"/>
            <a:ext cx="10363826" cy="3424107"/>
          </a:xfrm>
        </p:spPr>
        <p:txBody>
          <a:bodyPr>
            <a:normAutofit/>
          </a:bodyPr>
          <a:lstStyle/>
          <a:p>
            <a:r>
              <a:rPr lang="en-US" sz="1800" cap="none" dirty="0">
                <a:latin typeface="Times New Roman" panose="02020603050405020304" pitchFamily="18" charset="0"/>
              </a:rPr>
              <a:t>T</a:t>
            </a:r>
            <a:r>
              <a:rPr lang="en-US" sz="1800" cap="none" dirty="0">
                <a:effectLst/>
                <a:latin typeface="Times New Roman" panose="02020603050405020304" pitchFamily="18" charset="0"/>
              </a:rPr>
              <a:t>he project will then use architectural design to generate a broad vision for the evolving system. it moves on to system modeling, which involves creating design models to comprehend the limitations and characteristics of the system. </a:t>
            </a:r>
            <a:r>
              <a:rPr lang="en-US" sz="1800" cap="none" dirty="0">
                <a:latin typeface="Times New Roman" panose="02020603050405020304" pitchFamily="18" charset="0"/>
              </a:rPr>
              <a:t>F</a:t>
            </a:r>
            <a:r>
              <a:rPr lang="en-US" sz="1800" cap="none" dirty="0">
                <a:effectLst/>
                <a:latin typeface="Times New Roman" panose="02020603050405020304" pitchFamily="18" charset="0"/>
              </a:rPr>
              <a:t>inally, effective user interface design methods are covered. </a:t>
            </a:r>
          </a:p>
          <a:p>
            <a:r>
              <a:rPr lang="en-IN" sz="1800" cap="none" dirty="0">
                <a:latin typeface="Times New Roman" panose="02020603050405020304" pitchFamily="18" charset="0"/>
                <a:cs typeface="Times New Roman" panose="02020603050405020304" pitchFamily="18" charset="0"/>
              </a:rPr>
              <a:t>We have used HTML, CSS, JS for frontend.</a:t>
            </a:r>
          </a:p>
          <a:p>
            <a:r>
              <a:rPr lang="en-IN" sz="1800" cap="none" dirty="0">
                <a:latin typeface="Times New Roman" panose="02020603050405020304" pitchFamily="18" charset="0"/>
                <a:cs typeface="Times New Roman" panose="02020603050405020304" pitchFamily="18" charset="0"/>
              </a:rPr>
              <a:t>For backend management we have used flask framework and MySQL.</a:t>
            </a:r>
          </a:p>
          <a:p>
            <a:r>
              <a:rPr lang="en-IN" sz="1800" cap="none" dirty="0">
                <a:latin typeface="Times New Roman" panose="02020603050405020304" pitchFamily="18" charset="0"/>
                <a:cs typeface="Times New Roman" panose="02020603050405020304" pitchFamily="18" charset="0"/>
              </a:rPr>
              <a:t>Languages used is python.</a:t>
            </a:r>
          </a:p>
          <a:p>
            <a:r>
              <a:rPr lang="en-IN" sz="1800" cap="none" dirty="0">
                <a:latin typeface="Times New Roman" panose="02020603050405020304" pitchFamily="18" charset="0"/>
                <a:cs typeface="Times New Roman" panose="02020603050405020304" pitchFamily="18" charset="0"/>
              </a:rPr>
              <a:t>The ide we used is visual studio code.</a:t>
            </a:r>
          </a:p>
          <a:p>
            <a:endParaRPr lang="en-US" sz="1800" cap="none" dirty="0">
              <a:effectLst/>
              <a:latin typeface="Times New Roman" panose="02020603050405020304" pitchFamily="18" charset="0"/>
            </a:endParaRPr>
          </a:p>
          <a:p>
            <a:pPr marL="0" indent="0">
              <a:buNone/>
            </a:pPr>
            <a:endParaRPr lang="en-US" cap="none" dirty="0"/>
          </a:p>
        </p:txBody>
      </p:sp>
      <p:sp>
        <p:nvSpPr>
          <p:cNvPr id="4" name="TextBox 3">
            <a:extLst>
              <a:ext uri="{FF2B5EF4-FFF2-40B4-BE49-F238E27FC236}">
                <a16:creationId xmlns:a16="http://schemas.microsoft.com/office/drawing/2014/main" id="{D86EB597-9889-5965-AF17-6C425834066D}"/>
              </a:ext>
            </a:extLst>
          </p:cNvPr>
          <p:cNvSpPr txBox="1"/>
          <p:nvPr/>
        </p:nvSpPr>
        <p:spPr>
          <a:xfrm>
            <a:off x="1284514" y="1023648"/>
            <a:ext cx="6096000" cy="369332"/>
          </a:xfrm>
          <a:prstGeom prst="rect">
            <a:avLst/>
          </a:prstGeom>
          <a:noFill/>
        </p:spPr>
        <p:txBody>
          <a:bodyPr wrap="square">
            <a:spAutoFit/>
          </a:bodyPr>
          <a:lstStyle/>
          <a:p>
            <a:r>
              <a:rPr lang="en-IN" dirty="0"/>
              <a:t>PROJECT REQUIREMENTS</a:t>
            </a:r>
            <a:endParaRPr lang="en-US" dirty="0"/>
          </a:p>
        </p:txBody>
      </p:sp>
    </p:spTree>
    <p:extLst>
      <p:ext uri="{BB962C8B-B14F-4D97-AF65-F5344CB8AC3E}">
        <p14:creationId xmlns:p14="http://schemas.microsoft.com/office/powerpoint/2010/main" val="1502543510"/>
      </p:ext>
    </p:extLst>
  </p:cSld>
  <p:clrMapOvr>
    <a:masterClrMapping/>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2AEAC-7804-482F-FC0A-BCFB5E327004}"/>
              </a:ext>
            </a:extLst>
          </p:cNvPr>
          <p:cNvSpPr>
            <a:spLocks noGrp="1"/>
          </p:cNvSpPr>
          <p:nvPr>
            <p:ph type="title"/>
          </p:nvPr>
        </p:nvSpPr>
        <p:spPr>
          <a:xfrm>
            <a:off x="913775" y="618518"/>
            <a:ext cx="10364451" cy="1253826"/>
          </a:xfrm>
        </p:spPr>
        <p:txBody>
          <a:bodyPr/>
          <a:lstStyle/>
          <a:p>
            <a:r>
              <a:rPr lang="en-US" dirty="0"/>
              <a:t>Requirements</a:t>
            </a:r>
          </a:p>
        </p:txBody>
      </p:sp>
      <p:sp>
        <p:nvSpPr>
          <p:cNvPr id="3" name="Content Placeholder 2">
            <a:extLst>
              <a:ext uri="{FF2B5EF4-FFF2-40B4-BE49-F238E27FC236}">
                <a16:creationId xmlns:a16="http://schemas.microsoft.com/office/drawing/2014/main" id="{9D7BC6BD-DEDA-32D7-3AFE-16315381F36E}"/>
              </a:ext>
            </a:extLst>
          </p:cNvPr>
          <p:cNvSpPr>
            <a:spLocks noGrp="1"/>
          </p:cNvSpPr>
          <p:nvPr>
            <p:ph sz="quarter" idx="13"/>
          </p:nvPr>
        </p:nvSpPr>
        <p:spPr>
          <a:xfrm>
            <a:off x="913774" y="1872343"/>
            <a:ext cx="10363826" cy="4196987"/>
          </a:xfrm>
        </p:spPr>
        <p:txBody>
          <a:bodyPr>
            <a:normAutofit fontScale="92500" lnSpcReduction="20000"/>
          </a:bodyPr>
          <a:lstStyle/>
          <a:p>
            <a:pPr algn="just"/>
            <a:r>
              <a:rPr lang="en-US" sz="1800" cap="none" dirty="0">
                <a:effectLst/>
                <a:latin typeface="Times New Roman" panose="02020603050405020304" pitchFamily="18" charset="0"/>
                <a:ea typeface="Calibri" panose="020F0502020204030204" pitchFamily="34" charset="0"/>
                <a:cs typeface="Times New Roman" panose="02020603050405020304" pitchFamily="18" charset="0"/>
              </a:rPr>
              <a:t>The web application will have five interfaces.</a:t>
            </a:r>
          </a:p>
          <a:p>
            <a:pPr algn="just"/>
            <a:r>
              <a:rPr lang="en-US" sz="1800" cap="none" dirty="0">
                <a:effectLst/>
                <a:latin typeface="Times New Roman" panose="02020603050405020304" pitchFamily="18" charset="0"/>
                <a:ea typeface="Calibri" panose="020F0502020204030204" pitchFamily="34" charset="0"/>
                <a:cs typeface="Times New Roman" panose="02020603050405020304" pitchFamily="18" charset="0"/>
              </a:rPr>
              <a:t>Each for customer, manager, receptionist, admin and chef. Receptionist can see/edit the status of available/reserved tables.</a:t>
            </a:r>
          </a:p>
          <a:p>
            <a:pPr algn="just"/>
            <a:r>
              <a:rPr lang="en-US" sz="1800" cap="none" dirty="0">
                <a:effectLst/>
                <a:latin typeface="Times New Roman" panose="02020603050405020304" pitchFamily="18" charset="0"/>
                <a:ea typeface="Calibri" panose="020F0502020204030204" pitchFamily="34" charset="0"/>
                <a:cs typeface="Times New Roman" panose="02020603050405020304" pitchFamily="18" charset="0"/>
              </a:rPr>
              <a:t>Customer's interface will consist of a scrollable menu listing available items, calorie chart for the specific item and their price. </a:t>
            </a:r>
          </a:p>
          <a:p>
            <a:pPr algn="just"/>
            <a:r>
              <a:rPr lang="en-US" sz="1800" cap="none" dirty="0">
                <a:effectLst/>
                <a:latin typeface="Times New Roman" panose="02020603050405020304" pitchFamily="18" charset="0"/>
                <a:ea typeface="Calibri" panose="020F0502020204030204" pitchFamily="34" charset="0"/>
                <a:cs typeface="Times New Roman" panose="02020603050405020304" pitchFamily="18" charset="0"/>
              </a:rPr>
              <a:t>When the customer selects some dishes and place the order, it will be stored in "cart". Manager's interface will be such that he is notified of the pending order, and he is able to assign it to one the available queues of chefs who are then able to see the new order in their screens or on a central display in kitchen.</a:t>
            </a:r>
          </a:p>
          <a:p>
            <a:pPr algn="just"/>
            <a:r>
              <a:rPr lang="en-US" sz="1800" cap="none" dirty="0">
                <a:effectLst/>
                <a:latin typeface="Times New Roman" panose="02020603050405020304" pitchFamily="18" charset="0"/>
                <a:ea typeface="Calibri" panose="020F0502020204030204" pitchFamily="34" charset="0"/>
                <a:cs typeface="Times New Roman" panose="02020603050405020304" pitchFamily="18" charset="0"/>
              </a:rPr>
              <a:t>After each item/dish in an order is prepared, the order is marked completed through the manager's interface. Customer's interface has an option for requesting the bill. </a:t>
            </a:r>
            <a:br>
              <a:rPr lang="en-US" sz="1800" cap="none" dirty="0">
                <a:effectLst/>
                <a:latin typeface="Times New Roman" panose="02020603050405020304" pitchFamily="18" charset="0"/>
                <a:ea typeface="Calibri" panose="020F0502020204030204" pitchFamily="34" charset="0"/>
                <a:cs typeface="Times New Roman" panose="02020603050405020304" pitchFamily="18" charset="0"/>
              </a:rPr>
            </a:br>
            <a:r>
              <a:rPr lang="en-US" sz="1800" cap="none" dirty="0">
                <a:effectLst/>
                <a:latin typeface="Times New Roman" panose="02020603050405020304" pitchFamily="18" charset="0"/>
                <a:ea typeface="Calibri" panose="020F0502020204030204" pitchFamily="34" charset="0"/>
                <a:cs typeface="Times New Roman" panose="02020603050405020304" pitchFamily="18" charset="0"/>
              </a:rPr>
              <a:t>Bill is printed through the manager's interface. </a:t>
            </a:r>
          </a:p>
          <a:p>
            <a:pPr algn="just"/>
            <a:r>
              <a:rPr lang="en-US" sz="1800" cap="none" dirty="0">
                <a:effectLst/>
                <a:latin typeface="Times New Roman" panose="02020603050405020304" pitchFamily="18" charset="0"/>
                <a:ea typeface="Calibri" panose="020F0502020204030204" pitchFamily="34" charset="0"/>
                <a:cs typeface="Times New Roman" panose="02020603050405020304" pitchFamily="18" charset="0"/>
              </a:rPr>
              <a:t>Admin can change and modify the firebase database like add new menus or staff, add/remove extra chef‚ </a:t>
            </a:r>
            <a:r>
              <a:rPr lang="en-US" sz="1800" cap="none" dirty="0" err="1">
                <a:effectLst/>
                <a:latin typeface="Times New Roman" panose="02020603050405020304" pitchFamily="18" charset="0"/>
                <a:ea typeface="Calibri" panose="020F0502020204030204" pitchFamily="34" charset="0"/>
                <a:cs typeface="Times New Roman" panose="02020603050405020304" pitchFamily="18" charset="0"/>
              </a:rPr>
              <a:t>äôs</a:t>
            </a:r>
            <a:r>
              <a:rPr lang="en-US" sz="1800" cap="none" dirty="0">
                <a:effectLst/>
                <a:latin typeface="Times New Roman" panose="02020603050405020304" pitchFamily="18" charset="0"/>
                <a:ea typeface="Calibri" panose="020F0502020204030204" pitchFamily="34" charset="0"/>
                <a:cs typeface="Times New Roman" panose="02020603050405020304" pitchFamily="18" charset="0"/>
              </a:rPr>
              <a:t>, managers on the website.</a:t>
            </a:r>
          </a:p>
        </p:txBody>
      </p:sp>
    </p:spTree>
    <p:extLst>
      <p:ext uri="{BB962C8B-B14F-4D97-AF65-F5344CB8AC3E}">
        <p14:creationId xmlns:p14="http://schemas.microsoft.com/office/powerpoint/2010/main" val="404148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p:txBody>
          <a:bodyPr/>
          <a:lstStyle/>
          <a:p>
            <a:r>
              <a:rPr lang="en-US" cap="none" dirty="0"/>
              <a:t>UML USE CASE DESIGN</a:t>
            </a:r>
          </a:p>
        </p:txBody>
      </p:sp>
      <p:pic>
        <p:nvPicPr>
          <p:cNvPr id="4" name="Content Placeholder 3">
            <a:extLst>
              <a:ext uri="{FF2B5EF4-FFF2-40B4-BE49-F238E27FC236}">
                <a16:creationId xmlns:a16="http://schemas.microsoft.com/office/drawing/2014/main" id="{B1865EC1-62F0-D278-C40E-7818C51E2E95}"/>
              </a:ext>
            </a:extLst>
          </p:cNvPr>
          <p:cNvPicPr>
            <a:picLocks noGrp="1" noChangeAspect="1"/>
          </p:cNvPicPr>
          <p:nvPr>
            <p:ph sz="quarter" idx="13"/>
          </p:nvPr>
        </p:nvPicPr>
        <p:blipFill>
          <a:blip r:embed="rId2"/>
          <a:stretch>
            <a:fillRect/>
          </a:stretch>
        </p:blipFill>
        <p:spPr>
          <a:xfrm>
            <a:off x="2587486" y="2214695"/>
            <a:ext cx="7017027" cy="3839514"/>
          </a:xfrm>
          <a:prstGeom prst="rect">
            <a:avLst/>
          </a:prstGeom>
        </p:spPr>
      </p:pic>
    </p:spTree>
    <p:extLst>
      <p:ext uri="{BB962C8B-B14F-4D97-AF65-F5344CB8AC3E}">
        <p14:creationId xmlns:p14="http://schemas.microsoft.com/office/powerpoint/2010/main" val="1201425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p:txBody>
          <a:bodyPr/>
          <a:lstStyle/>
          <a:p>
            <a:r>
              <a:rPr lang="en-US" cap="none" dirty="0"/>
              <a:t>Database Class Diagram</a:t>
            </a:r>
          </a:p>
        </p:txBody>
      </p:sp>
      <p:pic>
        <p:nvPicPr>
          <p:cNvPr id="8" name="Content Placeholder 7" descr="Graphical user interface, application, table&#10;&#10;Description automatically generated">
            <a:extLst>
              <a:ext uri="{FF2B5EF4-FFF2-40B4-BE49-F238E27FC236}">
                <a16:creationId xmlns:a16="http://schemas.microsoft.com/office/drawing/2014/main" id="{9702CF22-806D-7A84-3E2F-7DCC1FDDF215}"/>
              </a:ext>
            </a:extLst>
          </p:cNvPr>
          <p:cNvPicPr>
            <a:picLocks noGrp="1" noChangeAspect="1"/>
          </p:cNvPicPr>
          <p:nvPr>
            <p:ph sz="quarter" idx="13"/>
          </p:nvPr>
        </p:nvPicPr>
        <p:blipFill>
          <a:blip r:embed="rId2"/>
          <a:stretch>
            <a:fillRect/>
          </a:stretch>
        </p:blipFill>
        <p:spPr>
          <a:xfrm>
            <a:off x="2464903" y="2366963"/>
            <a:ext cx="7215809" cy="3424237"/>
          </a:xfrm>
        </p:spPr>
      </p:pic>
    </p:spTree>
    <p:extLst>
      <p:ext uri="{BB962C8B-B14F-4D97-AF65-F5344CB8AC3E}">
        <p14:creationId xmlns:p14="http://schemas.microsoft.com/office/powerpoint/2010/main" val="18837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1" name="Rectangle 14">
            <a:extLst>
              <a:ext uri="{FF2B5EF4-FFF2-40B4-BE49-F238E27FC236}">
                <a16:creationId xmlns:a16="http://schemas.microsoft.com/office/drawing/2014/main" id="{E928B170-B7BC-4BDA-AF69-28A89C4F89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Graphic 11" descr="Robot">
            <a:extLst>
              <a:ext uri="{FF2B5EF4-FFF2-40B4-BE49-F238E27FC236}">
                <a16:creationId xmlns:a16="http://schemas.microsoft.com/office/drawing/2014/main" id="{4C515F96-BA0D-2654-CFF1-DAB21A989F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121445" y="1719913"/>
            <a:ext cx="3427091" cy="3427091"/>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22" name="Picture 16">
            <a:extLst>
              <a:ext uri="{FF2B5EF4-FFF2-40B4-BE49-F238E27FC236}">
                <a16:creationId xmlns:a16="http://schemas.microsoft.com/office/drawing/2014/main" id="{2E1E8C82-833C-4573-807A-A01BED37570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56BF50F-E006-9894-DA4E-FFF7138BF9E1}"/>
              </a:ext>
            </a:extLst>
          </p:cNvPr>
          <p:cNvSpPr>
            <a:spLocks noGrp="1"/>
          </p:cNvSpPr>
          <p:nvPr>
            <p:ph type="title"/>
          </p:nvPr>
        </p:nvSpPr>
        <p:spPr>
          <a:xfrm>
            <a:off x="913776" y="640831"/>
            <a:ext cx="6564205" cy="710891"/>
          </a:xfrm>
        </p:spPr>
        <p:txBody>
          <a:bodyPr vert="horz" lIns="91440" tIns="45720" rIns="91440" bIns="45720" rtlCol="0" anchor="ctr">
            <a:normAutofit/>
          </a:bodyPr>
          <a:lstStyle/>
          <a:p>
            <a:r>
              <a:rPr lang="en-US" dirty="0"/>
              <a:t>Design</a:t>
            </a:r>
          </a:p>
        </p:txBody>
      </p:sp>
      <p:sp>
        <p:nvSpPr>
          <p:cNvPr id="7" name="Title 1">
            <a:extLst>
              <a:ext uri="{FF2B5EF4-FFF2-40B4-BE49-F238E27FC236}">
                <a16:creationId xmlns:a16="http://schemas.microsoft.com/office/drawing/2014/main" id="{4227D912-77E4-885D-6914-F2B6A017E8FB}"/>
              </a:ext>
            </a:extLst>
          </p:cNvPr>
          <p:cNvSpPr txBox="1">
            <a:spLocks/>
          </p:cNvSpPr>
          <p:nvPr/>
        </p:nvSpPr>
        <p:spPr>
          <a:xfrm>
            <a:off x="913776" y="1719914"/>
            <a:ext cx="6564205" cy="4528488"/>
          </a:xfrm>
          <a:prstGeom prst="rect">
            <a:avLst/>
          </a:prstGeom>
        </p:spPr>
        <p:txBody>
          <a:bodyPr vert="horz" lIns="91440" tIns="45720" rIns="91440" bIns="45720" rtlCol="0">
            <a:no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pPr marL="285750" indent="-228600" algn="l">
              <a:lnSpc>
                <a:spcPct val="110000"/>
              </a:lnSpc>
              <a:spcAft>
                <a:spcPts val="600"/>
              </a:spcAft>
              <a:buClr>
                <a:schemeClr val="tx1"/>
              </a:buClr>
              <a:buFont typeface="Arial" panose="020B0604020202020204" pitchFamily="34" charset="0"/>
              <a:buChar char="•"/>
            </a:pPr>
            <a:r>
              <a:rPr lang="en-US" sz="1400" dirty="0">
                <a:latin typeface="Times New Roman" panose="02020603050405020304" pitchFamily="18" charset="0"/>
                <a:ea typeface="+mn-ea"/>
                <a:cs typeface="Times New Roman" panose="02020603050405020304" pitchFamily="18" charset="0"/>
              </a:rPr>
              <a:t>MVC or model view controller architecture was used to develop this system. As a software design pattern for developing web applications MVC is popular. </a:t>
            </a:r>
          </a:p>
          <a:p>
            <a:pPr marL="285750" indent="-228600" algn="l">
              <a:lnSpc>
                <a:spcPct val="110000"/>
              </a:lnSpc>
              <a:spcAft>
                <a:spcPts val="600"/>
              </a:spcAft>
              <a:buClr>
                <a:schemeClr val="tx1"/>
              </a:buClr>
              <a:buFont typeface="Arial" panose="020B0604020202020204" pitchFamily="34" charset="0"/>
              <a:buChar char="•"/>
            </a:pPr>
            <a:r>
              <a:rPr lang="en-US" sz="1400" dirty="0" err="1">
                <a:latin typeface="Times New Roman" panose="02020603050405020304" pitchFamily="18" charset="0"/>
                <a:ea typeface="+mn-ea"/>
                <a:cs typeface="Times New Roman" panose="02020603050405020304" pitchFamily="18" charset="0"/>
              </a:rPr>
              <a:t>Mvc</a:t>
            </a:r>
            <a:r>
              <a:rPr lang="en-US" sz="1400" dirty="0">
                <a:latin typeface="Times New Roman" panose="02020603050405020304" pitchFamily="18" charset="0"/>
                <a:ea typeface="+mn-ea"/>
                <a:cs typeface="Times New Roman" panose="02020603050405020304" pitchFamily="18" charset="0"/>
              </a:rPr>
              <a:t> architecture divides web application in to three parts. All those parts are interconnected. It is fully capable to support rapid web application development and dynamic interactivity with the database. </a:t>
            </a:r>
            <a:endParaRPr lang="en-US" sz="1400" b="1" dirty="0">
              <a:latin typeface="Times New Roman" panose="02020603050405020304" pitchFamily="18" charset="0"/>
              <a:ea typeface="+mn-ea"/>
              <a:cs typeface="Times New Roman" panose="02020603050405020304" pitchFamily="18" charset="0"/>
            </a:endParaRPr>
          </a:p>
          <a:p>
            <a:pPr indent="-228600" algn="l">
              <a:lnSpc>
                <a:spcPct val="110000"/>
              </a:lnSpc>
              <a:spcAft>
                <a:spcPts val="600"/>
              </a:spcAft>
              <a:buClr>
                <a:schemeClr val="tx1"/>
              </a:buClr>
              <a:buFont typeface="Arial" panose="020B0604020202020204" pitchFamily="34" charset="0"/>
              <a:buChar char="•"/>
            </a:pPr>
            <a:r>
              <a:rPr lang="en-US" sz="1400" b="1" dirty="0">
                <a:latin typeface="Times New Roman" panose="02020603050405020304" pitchFamily="18" charset="0"/>
                <a:ea typeface="+mn-ea"/>
                <a:cs typeface="Times New Roman" panose="02020603050405020304" pitchFamily="18" charset="0"/>
              </a:rPr>
              <a:t>Front End: </a:t>
            </a:r>
          </a:p>
          <a:p>
            <a:pPr marL="285750" indent="-228600" algn="l">
              <a:lnSpc>
                <a:spcPct val="110000"/>
              </a:lnSpc>
              <a:spcAft>
                <a:spcPts val="600"/>
              </a:spcAft>
              <a:buClr>
                <a:schemeClr val="tx1"/>
              </a:buClr>
              <a:buFont typeface="Arial" panose="020B0604020202020204" pitchFamily="34" charset="0"/>
              <a:buChar char="•"/>
            </a:pPr>
            <a:r>
              <a:rPr lang="en-US" sz="1400" dirty="0">
                <a:latin typeface="Times New Roman" panose="02020603050405020304" pitchFamily="18" charset="0"/>
                <a:ea typeface="+mn-ea"/>
                <a:cs typeface="Times New Roman" panose="02020603050405020304" pitchFamily="18" charset="0"/>
              </a:rPr>
              <a:t>Visual Studio </a:t>
            </a:r>
          </a:p>
          <a:p>
            <a:pPr marL="285750" indent="-228600" algn="l">
              <a:lnSpc>
                <a:spcPct val="110000"/>
              </a:lnSpc>
              <a:spcAft>
                <a:spcPts val="600"/>
              </a:spcAft>
              <a:buClr>
                <a:schemeClr val="tx1"/>
              </a:buClr>
              <a:buFont typeface="Arial" panose="020B0604020202020204" pitchFamily="34" charset="0"/>
              <a:buChar char="•"/>
            </a:pPr>
            <a:r>
              <a:rPr lang="en-US" sz="1400" dirty="0">
                <a:latin typeface="Times New Roman" panose="02020603050405020304" pitchFamily="18" charset="0"/>
                <a:ea typeface="+mn-ea"/>
                <a:cs typeface="Times New Roman" panose="02020603050405020304" pitchFamily="18" charset="0"/>
              </a:rPr>
              <a:t>GUI Design </a:t>
            </a:r>
          </a:p>
          <a:p>
            <a:pPr marL="285750" indent="-228600" algn="l">
              <a:lnSpc>
                <a:spcPct val="110000"/>
              </a:lnSpc>
              <a:spcAft>
                <a:spcPts val="600"/>
              </a:spcAft>
              <a:buClr>
                <a:schemeClr val="tx1"/>
              </a:buClr>
              <a:buFont typeface="Arial" panose="020B0604020202020204" pitchFamily="34" charset="0"/>
              <a:buChar char="•"/>
            </a:pPr>
            <a:r>
              <a:rPr lang="en-US" sz="1400" dirty="0">
                <a:latin typeface="Times New Roman" panose="02020603050405020304" pitchFamily="18" charset="0"/>
                <a:ea typeface="+mn-ea"/>
                <a:cs typeface="Times New Roman" panose="02020603050405020304" pitchFamily="18" charset="0"/>
              </a:rPr>
              <a:t>Database Modelling </a:t>
            </a:r>
          </a:p>
          <a:p>
            <a:pPr marL="285750" indent="-228600" algn="l">
              <a:lnSpc>
                <a:spcPct val="110000"/>
              </a:lnSpc>
              <a:spcAft>
                <a:spcPts val="600"/>
              </a:spcAft>
              <a:buClr>
                <a:schemeClr val="tx1"/>
              </a:buClr>
              <a:buFont typeface="Arial" panose="020B0604020202020204" pitchFamily="34" charset="0"/>
              <a:buChar char="•"/>
            </a:pPr>
            <a:r>
              <a:rPr lang="en-US" sz="1400" dirty="0">
                <a:latin typeface="Times New Roman" panose="02020603050405020304" pitchFamily="18" charset="0"/>
                <a:ea typeface="+mn-ea"/>
                <a:cs typeface="Times New Roman" panose="02020603050405020304" pitchFamily="18" charset="0"/>
              </a:rPr>
              <a:t>Design Control </a:t>
            </a:r>
          </a:p>
          <a:p>
            <a:pPr indent="-228600" algn="l">
              <a:lnSpc>
                <a:spcPct val="110000"/>
              </a:lnSpc>
              <a:spcAft>
                <a:spcPts val="600"/>
              </a:spcAft>
              <a:buClr>
                <a:schemeClr val="tx1"/>
              </a:buClr>
              <a:buFont typeface="Arial" panose="020B0604020202020204" pitchFamily="34" charset="0"/>
              <a:buChar char="•"/>
            </a:pPr>
            <a:r>
              <a:rPr lang="en-US" sz="1400" b="1" dirty="0">
                <a:latin typeface="Times New Roman" panose="02020603050405020304" pitchFamily="18" charset="0"/>
                <a:ea typeface="+mn-ea"/>
                <a:cs typeface="Times New Roman" panose="02020603050405020304" pitchFamily="18" charset="0"/>
              </a:rPr>
              <a:t>BACK End: </a:t>
            </a:r>
          </a:p>
          <a:p>
            <a:pPr marL="285750" indent="-228600" algn="l">
              <a:lnSpc>
                <a:spcPct val="110000"/>
              </a:lnSpc>
              <a:spcAft>
                <a:spcPts val="600"/>
              </a:spcAft>
              <a:buClr>
                <a:schemeClr val="tx1"/>
              </a:buClr>
              <a:buFont typeface="Arial" panose="020B0604020202020204" pitchFamily="34" charset="0"/>
              <a:buChar char="•"/>
            </a:pPr>
            <a:r>
              <a:rPr lang="en-US" sz="1400" dirty="0">
                <a:latin typeface="Times New Roman" panose="02020603050405020304" pitchFamily="18" charset="0"/>
                <a:ea typeface="+mn-ea"/>
                <a:cs typeface="Times New Roman" panose="02020603050405020304" pitchFamily="18" charset="0"/>
              </a:rPr>
              <a:t>Design tables</a:t>
            </a:r>
          </a:p>
          <a:p>
            <a:pPr marL="285750" indent="-228600" algn="l">
              <a:lnSpc>
                <a:spcPct val="110000"/>
              </a:lnSpc>
              <a:spcAft>
                <a:spcPts val="600"/>
              </a:spcAft>
              <a:buClr>
                <a:schemeClr val="tx1"/>
              </a:buClr>
              <a:buFont typeface="Arial" panose="020B0604020202020204" pitchFamily="34" charset="0"/>
              <a:buChar char="•"/>
            </a:pPr>
            <a:r>
              <a:rPr lang="en-US" sz="1400" dirty="0">
                <a:latin typeface="Times New Roman" panose="02020603050405020304" pitchFamily="18" charset="0"/>
                <a:ea typeface="+mn-ea"/>
                <a:cs typeface="Times New Roman" panose="02020603050405020304" pitchFamily="18" charset="0"/>
              </a:rPr>
              <a:t>Design forms</a:t>
            </a:r>
          </a:p>
        </p:txBody>
      </p:sp>
      <p:sp>
        <p:nvSpPr>
          <p:cNvPr id="8" name="Title 1">
            <a:extLst>
              <a:ext uri="{FF2B5EF4-FFF2-40B4-BE49-F238E27FC236}">
                <a16:creationId xmlns:a16="http://schemas.microsoft.com/office/drawing/2014/main" id="{302863E9-7DCA-FBC3-46D7-E9BEE2CD60FB}"/>
              </a:ext>
            </a:extLst>
          </p:cNvPr>
          <p:cNvSpPr txBox="1">
            <a:spLocks/>
          </p:cNvSpPr>
          <p:nvPr/>
        </p:nvSpPr>
        <p:spPr>
          <a:xfrm>
            <a:off x="7239707" y="3429000"/>
            <a:ext cx="4521761" cy="48638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a:lstStyle>
          <a:p>
            <a:pPr algn="l"/>
            <a:endParaRPr lang="en-US" sz="2000" cap="none" dirty="0"/>
          </a:p>
        </p:txBody>
      </p:sp>
    </p:spTree>
    <p:extLst>
      <p:ext uri="{BB962C8B-B14F-4D97-AF65-F5344CB8AC3E}">
        <p14:creationId xmlns:p14="http://schemas.microsoft.com/office/powerpoint/2010/main" val="524156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p:txBody>
          <a:bodyPr/>
          <a:lstStyle/>
          <a:p>
            <a:r>
              <a:rPr lang="en-US" cap="none" dirty="0"/>
              <a:t>Workflow Process</a:t>
            </a:r>
          </a:p>
        </p:txBody>
      </p:sp>
      <p:pic>
        <p:nvPicPr>
          <p:cNvPr id="5" name="Content Placeholder 4">
            <a:extLst>
              <a:ext uri="{FF2B5EF4-FFF2-40B4-BE49-F238E27FC236}">
                <a16:creationId xmlns:a16="http://schemas.microsoft.com/office/drawing/2014/main" id="{A1509BC4-767B-150D-C0F5-BBED61B34C92}"/>
              </a:ext>
            </a:extLst>
          </p:cNvPr>
          <p:cNvPicPr>
            <a:picLocks noGrp="1" noChangeAspect="1"/>
          </p:cNvPicPr>
          <p:nvPr>
            <p:ph sz="quarter" idx="13"/>
          </p:nvPr>
        </p:nvPicPr>
        <p:blipFill>
          <a:blip r:embed="rId2"/>
          <a:stretch>
            <a:fillRect/>
          </a:stretch>
        </p:blipFill>
        <p:spPr>
          <a:xfrm>
            <a:off x="2060162" y="2661910"/>
            <a:ext cx="2850322" cy="2594869"/>
          </a:xfrm>
          <a:prstGeom prst="rect">
            <a:avLst/>
          </a:prstGeom>
        </p:spPr>
      </p:pic>
      <p:pic>
        <p:nvPicPr>
          <p:cNvPr id="6" name="Picture 5">
            <a:extLst>
              <a:ext uri="{FF2B5EF4-FFF2-40B4-BE49-F238E27FC236}">
                <a16:creationId xmlns:a16="http://schemas.microsoft.com/office/drawing/2014/main" id="{FA88559C-CA48-B72F-74C0-E58CAD8EDC72}"/>
              </a:ext>
            </a:extLst>
          </p:cNvPr>
          <p:cNvPicPr>
            <a:picLocks noChangeAspect="1"/>
          </p:cNvPicPr>
          <p:nvPr/>
        </p:nvPicPr>
        <p:blipFill>
          <a:blip r:embed="rId3"/>
          <a:stretch>
            <a:fillRect/>
          </a:stretch>
        </p:blipFill>
        <p:spPr>
          <a:xfrm>
            <a:off x="6778487" y="2628044"/>
            <a:ext cx="3134691" cy="2662599"/>
          </a:xfrm>
          <a:prstGeom prst="rect">
            <a:avLst/>
          </a:prstGeom>
        </p:spPr>
      </p:pic>
      <p:sp>
        <p:nvSpPr>
          <p:cNvPr id="7" name="TextBox 6">
            <a:extLst>
              <a:ext uri="{FF2B5EF4-FFF2-40B4-BE49-F238E27FC236}">
                <a16:creationId xmlns:a16="http://schemas.microsoft.com/office/drawing/2014/main" id="{42F75310-32F7-7D3A-E88C-7E81CE253188}"/>
              </a:ext>
            </a:extLst>
          </p:cNvPr>
          <p:cNvSpPr txBox="1"/>
          <p:nvPr/>
        </p:nvSpPr>
        <p:spPr>
          <a:xfrm>
            <a:off x="1959355" y="5519329"/>
            <a:ext cx="3365858" cy="369332"/>
          </a:xfrm>
          <a:prstGeom prst="rect">
            <a:avLst/>
          </a:prstGeom>
          <a:noFill/>
        </p:spPr>
        <p:txBody>
          <a:bodyPr wrap="none" rtlCol="0">
            <a:spAutoFit/>
          </a:bodyPr>
          <a:lstStyle/>
          <a:p>
            <a:r>
              <a:rPr lang="en-US" dirty="0"/>
              <a:t>Fig: Registration </a:t>
            </a:r>
            <a:r>
              <a:rPr lang="en-US" dirty="0" err="1"/>
              <a:t>WorkFlow</a:t>
            </a:r>
            <a:r>
              <a:rPr lang="en-US" dirty="0"/>
              <a:t> Process</a:t>
            </a:r>
          </a:p>
        </p:txBody>
      </p:sp>
      <p:sp>
        <p:nvSpPr>
          <p:cNvPr id="8" name="TextBox 7">
            <a:extLst>
              <a:ext uri="{FF2B5EF4-FFF2-40B4-BE49-F238E27FC236}">
                <a16:creationId xmlns:a16="http://schemas.microsoft.com/office/drawing/2014/main" id="{12B39E0A-0406-DC1B-6D80-67C679E2F2D7}"/>
              </a:ext>
            </a:extLst>
          </p:cNvPr>
          <p:cNvSpPr txBox="1"/>
          <p:nvPr/>
        </p:nvSpPr>
        <p:spPr>
          <a:xfrm>
            <a:off x="6997148" y="6281530"/>
            <a:ext cx="184731" cy="369332"/>
          </a:xfrm>
          <a:prstGeom prst="rect">
            <a:avLst/>
          </a:prstGeom>
          <a:noFill/>
        </p:spPr>
        <p:txBody>
          <a:bodyPr wrap="none" rtlCol="0">
            <a:spAutoFit/>
          </a:bodyPr>
          <a:lstStyle/>
          <a:p>
            <a:endParaRPr lang="en-US" dirty="0"/>
          </a:p>
        </p:txBody>
      </p:sp>
      <p:sp>
        <p:nvSpPr>
          <p:cNvPr id="11" name="TextBox 10">
            <a:extLst>
              <a:ext uri="{FF2B5EF4-FFF2-40B4-BE49-F238E27FC236}">
                <a16:creationId xmlns:a16="http://schemas.microsoft.com/office/drawing/2014/main" id="{198177AD-FF68-2072-7FAB-26EC421842A6}"/>
              </a:ext>
            </a:extLst>
          </p:cNvPr>
          <p:cNvSpPr txBox="1"/>
          <p:nvPr/>
        </p:nvSpPr>
        <p:spPr>
          <a:xfrm>
            <a:off x="6958112" y="5492623"/>
            <a:ext cx="2775440" cy="369332"/>
          </a:xfrm>
          <a:prstGeom prst="rect">
            <a:avLst/>
          </a:prstGeom>
          <a:noFill/>
        </p:spPr>
        <p:txBody>
          <a:bodyPr wrap="none" rtlCol="0">
            <a:spAutoFit/>
          </a:bodyPr>
          <a:lstStyle/>
          <a:p>
            <a:r>
              <a:rPr lang="en-US" dirty="0"/>
              <a:t>Fig: Login </a:t>
            </a:r>
            <a:r>
              <a:rPr lang="en-US" dirty="0" err="1"/>
              <a:t>WorkFlow</a:t>
            </a:r>
            <a:r>
              <a:rPr lang="en-US" dirty="0"/>
              <a:t> Process</a:t>
            </a:r>
          </a:p>
        </p:txBody>
      </p:sp>
    </p:spTree>
    <p:extLst>
      <p:ext uri="{BB962C8B-B14F-4D97-AF65-F5344CB8AC3E}">
        <p14:creationId xmlns:p14="http://schemas.microsoft.com/office/powerpoint/2010/main" val="3898890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25496B42-CC46-4183-B481-887CD3E8C72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E2758CE0-F916-4DCE-88D1-71430BE44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3" name="Rectangle 12">
            <a:extLst>
              <a:ext uri="{FF2B5EF4-FFF2-40B4-BE49-F238E27FC236}">
                <a16:creationId xmlns:a16="http://schemas.microsoft.com/office/drawing/2014/main" id="{31CA2540-FD07-4286-91E4-8D0DE4E50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EDD5FDD-9CBF-695A-6E1D-50CF579D0646}"/>
              </a:ext>
            </a:extLst>
          </p:cNvPr>
          <p:cNvSpPr>
            <a:spLocks noGrp="1"/>
          </p:cNvSpPr>
          <p:nvPr>
            <p:ph type="title"/>
          </p:nvPr>
        </p:nvSpPr>
        <p:spPr>
          <a:xfrm>
            <a:off x="1126762" y="1227279"/>
            <a:ext cx="4328819" cy="2509213"/>
          </a:xfrm>
        </p:spPr>
        <p:txBody>
          <a:bodyPr vert="horz" lIns="91440" tIns="45720" rIns="91440" bIns="45720" rtlCol="0" anchor="b">
            <a:normAutofit/>
          </a:bodyPr>
          <a:lstStyle/>
          <a:p>
            <a:r>
              <a:rPr lang="en-US" sz="4800"/>
              <a:t>Admin Workflow Process</a:t>
            </a:r>
          </a:p>
        </p:txBody>
      </p:sp>
      <p:pic>
        <p:nvPicPr>
          <p:cNvPr id="15" name="Picture 14">
            <a:extLst>
              <a:ext uri="{FF2B5EF4-FFF2-40B4-BE49-F238E27FC236}">
                <a16:creationId xmlns:a16="http://schemas.microsoft.com/office/drawing/2014/main" id="{214924F5-CDC2-4DFA-82F3-4843ADD678A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55295" t="89389" r="26987" b="24"/>
          <a:stretch/>
        </p:blipFill>
        <p:spPr>
          <a:xfrm flipH="1">
            <a:off x="0" y="-1"/>
            <a:ext cx="2596444" cy="872709"/>
          </a:xfrm>
          <a:prstGeom prst="rect">
            <a:avLst/>
          </a:prstGeom>
        </p:spPr>
      </p:pic>
      <p:pic>
        <p:nvPicPr>
          <p:cNvPr id="17" name="Picture 16">
            <a:extLst>
              <a:ext uri="{FF2B5EF4-FFF2-40B4-BE49-F238E27FC236}">
                <a16:creationId xmlns:a16="http://schemas.microsoft.com/office/drawing/2014/main" id="{AED59812-6820-446C-B994-0D059C97DC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91927" t="72411" b="13751"/>
          <a:stretch/>
        </p:blipFill>
        <p:spPr>
          <a:xfrm>
            <a:off x="10473994" y="5564567"/>
            <a:ext cx="1341545" cy="1293433"/>
          </a:xfrm>
          <a:custGeom>
            <a:avLst/>
            <a:gdLst>
              <a:gd name="connsiteX0" fmla="*/ 0 w 1341545"/>
              <a:gd name="connsiteY0" fmla="*/ 0 h 1293433"/>
              <a:gd name="connsiteX1" fmla="*/ 1341545 w 1341545"/>
              <a:gd name="connsiteY1" fmla="*/ 0 h 1293433"/>
              <a:gd name="connsiteX2" fmla="*/ 1341545 w 1341545"/>
              <a:gd name="connsiteY2" fmla="*/ 1293433 h 1293433"/>
              <a:gd name="connsiteX3" fmla="*/ 150847 w 1341545"/>
              <a:gd name="connsiteY3" fmla="*/ 1293433 h 1293433"/>
              <a:gd name="connsiteX4" fmla="*/ 66240 w 1341545"/>
              <a:gd name="connsiteY4" fmla="*/ 1183451 h 1293433"/>
              <a:gd name="connsiteX5" fmla="*/ 0 w 1341545"/>
              <a:gd name="connsiteY5" fmla="*/ 1061841 h 1293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41545" h="1293433">
                <a:moveTo>
                  <a:pt x="0" y="0"/>
                </a:moveTo>
                <a:lnTo>
                  <a:pt x="1341545" y="0"/>
                </a:lnTo>
                <a:lnTo>
                  <a:pt x="1341545" y="1293433"/>
                </a:lnTo>
                <a:lnTo>
                  <a:pt x="150847" y="1293433"/>
                </a:lnTo>
                <a:lnTo>
                  <a:pt x="66240" y="1183451"/>
                </a:lnTo>
                <a:lnTo>
                  <a:pt x="0" y="1061841"/>
                </a:lnTo>
                <a:close/>
              </a:path>
            </a:pathLst>
          </a:custGeom>
        </p:spPr>
      </p:pic>
      <p:pic>
        <p:nvPicPr>
          <p:cNvPr id="4" name="Content Placeholder 3">
            <a:extLst>
              <a:ext uri="{FF2B5EF4-FFF2-40B4-BE49-F238E27FC236}">
                <a16:creationId xmlns:a16="http://schemas.microsoft.com/office/drawing/2014/main" id="{20731E25-A15A-13D6-5407-657D00A371D6}"/>
              </a:ext>
            </a:extLst>
          </p:cNvPr>
          <p:cNvPicPr>
            <a:picLocks noGrp="1" noChangeAspect="1"/>
          </p:cNvPicPr>
          <p:nvPr>
            <p:ph sz="quarter" idx="13"/>
          </p:nvPr>
        </p:nvPicPr>
        <p:blipFill>
          <a:blip r:embed="rId5"/>
          <a:stretch>
            <a:fillRect/>
          </a:stretch>
        </p:blipFill>
        <p:spPr>
          <a:xfrm>
            <a:off x="6210789" y="948266"/>
            <a:ext cx="4902746" cy="4743406"/>
          </a:xfrm>
          <a:prstGeom prst="rect">
            <a:avLst/>
          </a:prstGeom>
        </p:spPr>
      </p:pic>
      <p:pic>
        <p:nvPicPr>
          <p:cNvPr id="19" name="Picture 18">
            <a:extLst>
              <a:ext uri="{FF2B5EF4-FFF2-40B4-BE49-F238E27FC236}">
                <a16:creationId xmlns:a16="http://schemas.microsoft.com/office/drawing/2014/main" id="{E844ED7C-1917-40D8-8B42-1B1C27BC5A5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3623" t="43915" r="1" b="18252"/>
          <a:stretch/>
        </p:blipFill>
        <p:spPr>
          <a:xfrm flipH="1">
            <a:off x="0" y="3142319"/>
            <a:ext cx="4605339" cy="3715682"/>
          </a:xfrm>
          <a:prstGeom prst="rect">
            <a:avLst/>
          </a:prstGeom>
        </p:spPr>
      </p:pic>
    </p:spTree>
    <p:extLst>
      <p:ext uri="{BB962C8B-B14F-4D97-AF65-F5344CB8AC3E}">
        <p14:creationId xmlns:p14="http://schemas.microsoft.com/office/powerpoint/2010/main" val="1917057646"/>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23642</TotalTime>
  <Words>562</Words>
  <Application>Microsoft Macintosh PowerPoint</Application>
  <PresentationFormat>Widescreen</PresentationFormat>
  <Paragraphs>52</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Times New Roman</vt:lpstr>
      <vt:lpstr>Tw Cen MT</vt:lpstr>
      <vt:lpstr>Droplet</vt:lpstr>
      <vt:lpstr>PowerPoint Presentation</vt:lpstr>
      <vt:lpstr>Introduction</vt:lpstr>
      <vt:lpstr>PowerPoint Presentation</vt:lpstr>
      <vt:lpstr>Requirements</vt:lpstr>
      <vt:lpstr>UML USE CASE DESIGN</vt:lpstr>
      <vt:lpstr>Database Class Diagram</vt:lpstr>
      <vt:lpstr>Design</vt:lpstr>
      <vt:lpstr>Workflow Process</vt:lpstr>
      <vt:lpstr>Admin Workflow Process</vt:lpstr>
      <vt:lpstr>Sign In Page</vt:lpstr>
      <vt:lpstr>PowerPoint Presentation</vt:lpstr>
      <vt:lpstr>Testimonials</vt:lpstr>
      <vt:lpstr>Menu Page</vt:lpstr>
      <vt:lpstr>Testing</vt:lpstr>
      <vt:lpstr>Testing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Riyaben Kanubhai  Patel</dc:creator>
  <cp:lastModifiedBy>Riyaben Kanubhai  Patel</cp:lastModifiedBy>
  <cp:revision>19</cp:revision>
  <dcterms:created xsi:type="dcterms:W3CDTF">2022-03-31T04:04:44Z</dcterms:created>
  <dcterms:modified xsi:type="dcterms:W3CDTF">2022-11-28T22:55:36Z</dcterms:modified>
</cp:coreProperties>
</file>

<file path=docProps/thumbnail.jpeg>
</file>